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815" r:id="rId4"/>
  </p:sldMasterIdLst>
  <p:notesMasterIdLst>
    <p:notesMasterId r:id="rId19"/>
  </p:notesMasterIdLst>
  <p:handoutMasterIdLst>
    <p:handoutMasterId r:id="rId20"/>
  </p:handoutMasterIdLst>
  <p:sldIdLst>
    <p:sldId id="298" r:id="rId5"/>
    <p:sldId id="300" r:id="rId6"/>
    <p:sldId id="299" r:id="rId7"/>
    <p:sldId id="301" r:id="rId8"/>
    <p:sldId id="309" r:id="rId9"/>
    <p:sldId id="302" r:id="rId10"/>
    <p:sldId id="303" r:id="rId11"/>
    <p:sldId id="310" r:id="rId12"/>
    <p:sldId id="304" r:id="rId13"/>
    <p:sldId id="311" r:id="rId14"/>
    <p:sldId id="306" r:id="rId15"/>
    <p:sldId id="307" r:id="rId16"/>
    <p:sldId id="313" r:id="rId17"/>
    <p:sldId id="30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23274" autoAdjust="0"/>
    <p:restoredTop sz="94762" autoAdjust="0"/>
  </p:normalViewPr>
  <p:slideViewPr>
    <p:cSldViewPr snapToGrid="0">
      <p:cViewPr varScale="1">
        <p:scale>
          <a:sx n="94" d="100"/>
          <a:sy n="94" d="100"/>
        </p:scale>
        <p:origin x="208" y="776"/>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4/2/25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4/2/25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7168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9793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417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65009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4400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453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24950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0359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8797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endParaRPr lang="en-US" noProof="0" dirty="0"/>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444880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940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2769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4805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4399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539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369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509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24943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68718210"/>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4C0984F-66AD-44D3-1DD6-0DA622D919B1}"/>
              </a:ext>
            </a:extLst>
          </p:cNvPr>
          <p:cNvPicPr>
            <a:picLocks noGrp="1" noChangeAspect="1"/>
          </p:cNvPicPr>
          <p:nvPr>
            <p:ph type="pic" sz="quarter" idx="14"/>
          </p:nvPr>
        </p:nvPicPr>
        <p:blipFill>
          <a:blip r:embed="rId2"/>
          <a:srcRect l="18081" r="18081"/>
          <a:stretch/>
        </p:blipFill>
        <p:spPr>
          <a:noFill/>
        </p:spPr>
      </p:pic>
      <p:sp>
        <p:nvSpPr>
          <p:cNvPr id="56" name="Title 2">
            <a:extLst>
              <a:ext uri="{FF2B5EF4-FFF2-40B4-BE49-F238E27FC236}">
                <a16:creationId xmlns:a16="http://schemas.microsoft.com/office/drawing/2014/main" id="{DD5F8DB5-28D2-284C-BD5B-A6B20B646D66}"/>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The Beauty of AI:Chatbot</a:t>
            </a:r>
          </a:p>
        </p:txBody>
      </p:sp>
      <p:sp>
        <p:nvSpPr>
          <p:cNvPr id="4" name="Subtitle 3">
            <a:extLst>
              <a:ext uri="{FF2B5EF4-FFF2-40B4-BE49-F238E27FC236}">
                <a16:creationId xmlns:a16="http://schemas.microsoft.com/office/drawing/2014/main" id="{4772945D-CA91-4CFE-8EB7-941C7618C994}"/>
              </a:ext>
            </a:extLst>
          </p:cNvPr>
          <p:cNvSpPr>
            <a:spLocks noGrp="1"/>
          </p:cNvSpPr>
          <p:nvPr>
            <p:ph type="body" sz="quarter" idx="32"/>
          </p:nvPr>
        </p:nvSpPr>
        <p:spPr/>
        <p:txBody>
          <a:bodyPr vert="horz" lIns="180000" tIns="180000" rIns="180000" bIns="180000" rtlCol="0">
            <a:normAutofit/>
          </a:bodyPr>
          <a:lstStyle/>
          <a:p>
            <a:r>
              <a:rPr lang="en-US" sz="1500" kern="1200" dirty="0">
                <a:latin typeface="Times New Roman" panose="02020603050405020304" pitchFamily="18" charset="0"/>
                <a:cs typeface="Times New Roman" panose="02020603050405020304" pitchFamily="18" charset="0"/>
              </a:rPr>
              <a:t>From Code to Chat:Creating a Rock ,Paper,Scissors Game with a Telegram Bot </a:t>
            </a:r>
          </a:p>
        </p:txBody>
      </p:sp>
      <p:sp>
        <p:nvSpPr>
          <p:cNvPr id="51" name="TextBox 50">
            <a:extLst>
              <a:ext uri="{FF2B5EF4-FFF2-40B4-BE49-F238E27FC236}">
                <a16:creationId xmlns:a16="http://schemas.microsoft.com/office/drawing/2014/main" id="{66C1DE0A-7865-466B-B5D7-781C92357026}"/>
              </a:ext>
            </a:extLst>
          </p:cNvPr>
          <p:cNvSpPr txBox="1"/>
          <p:nvPr/>
        </p:nvSpPr>
        <p:spPr>
          <a:xfrm>
            <a:off x="6288000" y="3763648"/>
            <a:ext cx="5472000" cy="2428351"/>
          </a:xfrm>
          <a:prstGeom prst="rect">
            <a:avLst/>
          </a:prstGeom>
        </p:spPr>
        <p:txBody>
          <a:bodyPr vert="horz" lIns="0" tIns="0" rIns="0" bIns="0" rtlCol="0">
            <a:normAutofit/>
          </a:bodyPr>
          <a:lstStyle/>
          <a:p>
            <a:pPr marL="266700" indent="-266700">
              <a:lnSpc>
                <a:spcPct val="90000"/>
              </a:lnSpc>
              <a:spcBef>
                <a:spcPts val="1000"/>
              </a:spcBef>
              <a:buFont typeface="Arial" panose="020B0604020202020204" pitchFamily="34" charset="0"/>
              <a:buChar char="•"/>
            </a:pPr>
            <a:r>
              <a:rPr lang="en-US" b="1" spc="-100" dirty="0">
                <a:solidFill>
                  <a:schemeClr val="tx1">
                    <a:lumMod val="75000"/>
                    <a:lumOff val="25000"/>
                  </a:schemeClr>
                </a:solidFill>
                <a:latin typeface="Times New Roman" panose="02020603050405020304" pitchFamily="18" charset="0"/>
                <a:cs typeface="Times New Roman" panose="02020603050405020304" pitchFamily="18" charset="0"/>
              </a:rPr>
              <a:t>Presented  by:</a:t>
            </a:r>
            <a:r>
              <a:rPr lang="en-US" spc="14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pc="140" dirty="0" err="1">
                <a:solidFill>
                  <a:schemeClr val="tx1">
                    <a:lumMod val="75000"/>
                    <a:lumOff val="25000"/>
                  </a:schemeClr>
                </a:solidFill>
                <a:latin typeface="Times New Roman" panose="02020603050405020304" pitchFamily="18" charset="0"/>
                <a:cs typeface="Times New Roman" panose="02020603050405020304" pitchFamily="18" charset="0"/>
              </a:rPr>
              <a:t>Dorzea</a:t>
            </a:r>
            <a:r>
              <a:rPr lang="en-US" spc="140" dirty="0">
                <a:solidFill>
                  <a:schemeClr val="tx1">
                    <a:lumMod val="75000"/>
                    <a:lumOff val="25000"/>
                  </a:schemeClr>
                </a:solidFill>
                <a:latin typeface="Times New Roman" panose="02020603050405020304" pitchFamily="18" charset="0"/>
                <a:cs typeface="Times New Roman" panose="02020603050405020304" pitchFamily="18" charset="0"/>
              </a:rPr>
              <a:t> Lyse </a:t>
            </a:r>
            <a:endParaRPr lang="en-US" b="1" spc="-1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EB3A6B9-EA21-2438-1C14-52949426DBA6}"/>
              </a:ext>
            </a:extLst>
          </p:cNvPr>
          <p:cNvSpPr>
            <a:spLocks noGrp="1"/>
          </p:cNvSpPr>
          <p:nvPr>
            <p:ph type="sldNum" sz="quarter" idx="33"/>
          </p:nvPr>
        </p:nvSpPr>
        <p:spPr/>
        <p:txBody>
          <a:bodyPr/>
          <a:lstStyle/>
          <a:p>
            <a:fld id="{19B51A1E-902D-48AF-9020-955120F399B6}" type="slidenum">
              <a:rPr lang="en-US" noProof="0" smtClean="0"/>
              <a:pPr/>
              <a:t>1</a:t>
            </a:fld>
            <a:endParaRPr lang="en-US" noProof="0" dirty="0"/>
          </a:p>
        </p:txBody>
      </p:sp>
    </p:spTree>
    <p:extLst>
      <p:ext uri="{BB962C8B-B14F-4D97-AF65-F5344CB8AC3E}">
        <p14:creationId xmlns:p14="http://schemas.microsoft.com/office/powerpoint/2010/main" val="398992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5">
            <a:extLst>
              <a:ext uri="{FF2B5EF4-FFF2-40B4-BE49-F238E27FC236}">
                <a16:creationId xmlns:a16="http://schemas.microsoft.com/office/drawing/2014/main" id="{B4C832A1-79DA-081B-3FD5-0939B06F7ECD}"/>
              </a:ext>
            </a:extLst>
          </p:cNvPr>
          <p:cNvPicPr>
            <a:picLocks noGrp="1" noChangeAspect="1"/>
          </p:cNvPicPr>
          <p:nvPr>
            <p:ph idx="1"/>
          </p:nvPr>
        </p:nvPicPr>
        <p:blipFill>
          <a:blip r:embed="rId2"/>
          <a:stretch>
            <a:fillRect/>
          </a:stretch>
        </p:blipFill>
        <p:spPr>
          <a:xfrm>
            <a:off x="2768735" y="940697"/>
            <a:ext cx="6654530" cy="4970460"/>
          </a:xfrm>
        </p:spPr>
      </p:pic>
      <p:sp>
        <p:nvSpPr>
          <p:cNvPr id="7" name="Slide Number Placeholder 6">
            <a:extLst>
              <a:ext uri="{FF2B5EF4-FFF2-40B4-BE49-F238E27FC236}">
                <a16:creationId xmlns:a16="http://schemas.microsoft.com/office/drawing/2014/main" id="{513122C9-ECDB-5901-E88A-D1AF7BCBD94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69257727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6DFBE54E-A701-4039-AC57-CF06B37CC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Freeform 5">
            <a:extLst>
              <a:ext uri="{FF2B5EF4-FFF2-40B4-BE49-F238E27FC236}">
                <a16:creationId xmlns:a16="http://schemas.microsoft.com/office/drawing/2014/main" id="{D33A9890-FE1F-4F08-8EF4-FD2B43954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pic>
        <p:nvPicPr>
          <p:cNvPr id="5" name="Content Placeholder 4">
            <a:extLst>
              <a:ext uri="{FF2B5EF4-FFF2-40B4-BE49-F238E27FC236}">
                <a16:creationId xmlns:a16="http://schemas.microsoft.com/office/drawing/2014/main" id="{FAB13962-5ED8-4C38-5325-67494CA8F5AA}"/>
              </a:ext>
            </a:extLst>
          </p:cNvPr>
          <p:cNvPicPr>
            <a:picLocks noGrp="1" noChangeAspect="1"/>
          </p:cNvPicPr>
          <p:nvPr>
            <p:ph idx="1"/>
          </p:nvPr>
        </p:nvPicPr>
        <p:blipFill>
          <a:blip r:embed="rId3">
            <a:duotone>
              <a:prstClr val="black"/>
              <a:schemeClr val="accent5">
                <a:tint val="45000"/>
                <a:satMod val="400000"/>
              </a:schemeClr>
            </a:duotone>
            <a:alphaModFix amt="25000"/>
          </a:blip>
          <a:srcRect r="9090" b="25630"/>
          <a:stretch/>
        </p:blipFill>
        <p:spPr>
          <a:xfrm>
            <a:off x="474133" y="474134"/>
            <a:ext cx="11243734" cy="5909733"/>
          </a:xfrm>
          <a:prstGeom prst="rect">
            <a:avLst/>
          </a:prstGeom>
        </p:spPr>
      </p:pic>
      <p:sp>
        <p:nvSpPr>
          <p:cNvPr id="2" name="Title 1">
            <a:extLst>
              <a:ext uri="{FF2B5EF4-FFF2-40B4-BE49-F238E27FC236}">
                <a16:creationId xmlns:a16="http://schemas.microsoft.com/office/drawing/2014/main" id="{1FCECFE0-0EED-9B71-E0E3-3705A7E08931}"/>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nSpc>
                <a:spcPct val="90000"/>
              </a:lnSpc>
            </a:pPr>
            <a:r>
              <a:rPr lang="en-US" sz="2800" dirty="0">
                <a:solidFill>
                  <a:srgbClr val="FFFFFF"/>
                </a:solidFill>
                <a:latin typeface="Times New Roman" panose="02020603050405020304" pitchFamily="18" charset="0"/>
                <a:cs typeface="Times New Roman" panose="02020603050405020304" pitchFamily="18" charset="0"/>
              </a:rPr>
              <a:t>Challenges Faced During Code Development </a:t>
            </a:r>
          </a:p>
        </p:txBody>
      </p:sp>
      <p:sp>
        <p:nvSpPr>
          <p:cNvPr id="27" name="Rectangle 26">
            <a:extLst>
              <a:ext uri="{FF2B5EF4-FFF2-40B4-BE49-F238E27FC236}">
                <a16:creationId xmlns:a16="http://schemas.microsoft.com/office/drawing/2014/main" id="{92515798-C8A3-40E7-A830-82681C81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81A6CC7F-BA6E-5A12-EE2E-43444870CF2C}"/>
              </a:ext>
            </a:extLst>
          </p:cNvPr>
          <p:cNvSpPr>
            <a:spLocks noGrp="1"/>
          </p:cNvSpPr>
          <p:nvPr>
            <p:ph type="body" sz="half" idx="2"/>
          </p:nvPr>
        </p:nvSpPr>
        <p:spPr>
          <a:xfrm>
            <a:off x="1154954" y="1820333"/>
            <a:ext cx="8825659" cy="4199467"/>
          </a:xfrm>
        </p:spPr>
        <p:txBody>
          <a:bodyPr vert="horz" lIns="91440" tIns="45720" rIns="91440" bIns="45720" rtlCol="0" anchor="ctr">
            <a:normAutofit/>
          </a:bodyPr>
          <a:lstStyle/>
          <a:p>
            <a:pPr>
              <a:buFont typeface="Wingdings 3" charset="2"/>
              <a:buChar char=""/>
            </a:pPr>
            <a:r>
              <a:rPr lang="en-US" sz="1800" dirty="0">
                <a:solidFill>
                  <a:schemeClr val="tx1"/>
                </a:solidFill>
                <a:effectLst/>
                <a:latin typeface="Times New Roman" panose="02020603050405020304" pitchFamily="18" charset="0"/>
                <a:cs typeface="Times New Roman" panose="02020603050405020304" pitchFamily="18" charset="0"/>
              </a:rPr>
              <a:t>Designing the logic for the "Rock, Scissors, Paper" game</a:t>
            </a:r>
          </a:p>
          <a:p>
            <a:pPr>
              <a:buFont typeface="Wingdings 3" charset="2"/>
              <a:buChar char=""/>
            </a:pPr>
            <a:r>
              <a:rPr lang="en-US" sz="1800" dirty="0">
                <a:solidFill>
                  <a:schemeClr val="tx1"/>
                </a:solidFill>
                <a:latin typeface="Times New Roman" panose="02020603050405020304" pitchFamily="18" charset="0"/>
                <a:cs typeface="Times New Roman" panose="02020603050405020304" pitchFamily="18" charset="0"/>
              </a:rPr>
              <a:t> Creation of a customized keyboard</a:t>
            </a:r>
            <a:br>
              <a:rPr lang="en-US" sz="1400" dirty="0">
                <a:solidFill>
                  <a:srgbClr val="FFFFFF"/>
                </a:solidFill>
                <a:effectLst/>
                <a:latin typeface="Times New Roman" panose="02020603050405020304" pitchFamily="18" charset="0"/>
                <a:cs typeface="Times New Roman" panose="02020603050405020304" pitchFamily="18" charset="0"/>
              </a:rPr>
            </a:br>
            <a:endParaRPr lang="en-US" dirty="0">
              <a:solidFill>
                <a:srgbClr val="FFFFFF"/>
              </a:solidFill>
            </a:endParaRPr>
          </a:p>
        </p:txBody>
      </p:sp>
      <p:sp>
        <p:nvSpPr>
          <p:cNvPr id="3" name="Slide Number Placeholder 2">
            <a:extLst>
              <a:ext uri="{FF2B5EF4-FFF2-40B4-BE49-F238E27FC236}">
                <a16:creationId xmlns:a16="http://schemas.microsoft.com/office/drawing/2014/main" id="{D880441C-99AD-FF6D-65C0-6327E89B6736}"/>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55005435"/>
      </p:ext>
    </p:extLst>
  </p:cSld>
  <p:clrMapOvr>
    <a:overrideClrMapping bg1="dk1" tx1="lt1" bg2="dk2" tx2="lt2" accent1="accent1" accent2="accent2" accent3="accent3" accent4="accent4" accent5="accent5" accent6="accent6" hlink="hlink" folHlink="folHlink"/>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DC407C46-1ED5-233C-F423-66765293DE42}"/>
              </a:ext>
            </a:extLst>
          </p:cNvPr>
          <p:cNvPicPr>
            <a:picLocks noGrp="1" noChangeAspect="1"/>
          </p:cNvPicPr>
          <p:nvPr>
            <p:ph idx="1"/>
          </p:nvPr>
        </p:nvPicPr>
        <p:blipFill>
          <a:blip r:embed="rId3"/>
          <a:srcRect/>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F2474-4EB2-8C9F-B87E-782D54A2CA88}"/>
              </a:ext>
            </a:extLst>
          </p:cNvPr>
          <p:cNvSpPr>
            <a:spLocks noGrp="1"/>
          </p:cNvSpPr>
          <p:nvPr>
            <p:ph type="title"/>
          </p:nvPr>
        </p:nvSpPr>
        <p:spPr>
          <a:xfrm>
            <a:off x="6374887" y="1641860"/>
            <a:ext cx="4204298" cy="1034728"/>
          </a:xfrm>
        </p:spPr>
        <p:txBody>
          <a:bodyPr vert="horz" lIns="91440" tIns="45720" rIns="91440" bIns="45720" rtlCol="0" anchor="ctr">
            <a:normAutofit/>
          </a:bodyPr>
          <a:lstStyle/>
          <a:p>
            <a:r>
              <a:rPr lang="en-US" sz="2800" dirty="0">
                <a:solidFill>
                  <a:schemeClr val="tx1"/>
                </a:solidFill>
                <a:latin typeface="Times New Roman" panose="02020603050405020304" pitchFamily="18" charset="0"/>
                <a:cs typeface="Times New Roman" panose="02020603050405020304" pitchFamily="18" charset="0"/>
              </a:rPr>
              <a:t>Improvements Made To The Code</a:t>
            </a:r>
          </a:p>
        </p:txBody>
      </p:sp>
      <p:sp>
        <p:nvSpPr>
          <p:cNvPr id="4" name="Text Placeholder 3">
            <a:extLst>
              <a:ext uri="{FF2B5EF4-FFF2-40B4-BE49-F238E27FC236}">
                <a16:creationId xmlns:a16="http://schemas.microsoft.com/office/drawing/2014/main" id="{A15790BE-71D1-724C-7478-7C61827C44EA}"/>
              </a:ext>
            </a:extLst>
          </p:cNvPr>
          <p:cNvSpPr>
            <a:spLocks noGrp="1"/>
          </p:cNvSpPr>
          <p:nvPr>
            <p:ph type="body" sz="half" idx="2"/>
          </p:nvPr>
        </p:nvSpPr>
        <p:spPr>
          <a:xfrm>
            <a:off x="6374886" y="2809812"/>
            <a:ext cx="4546833" cy="2599893"/>
          </a:xfrm>
        </p:spPr>
        <p:txBody>
          <a:bodyPr vert="horz" lIns="91440" tIns="45720" rIns="91440" bIns="45720" rtlCol="0">
            <a:noAutofit/>
          </a:bodyPr>
          <a:lstStyle/>
          <a:p>
            <a:pPr>
              <a:lnSpc>
                <a:spcPct val="90000"/>
              </a:lnSpc>
              <a:buFont typeface="Wingdings 3" charset="2"/>
              <a:buChar char=""/>
            </a:pPr>
            <a:r>
              <a:rPr lang="en-US" sz="1800" dirty="0">
                <a:solidFill>
                  <a:schemeClr val="tx1">
                    <a:lumMod val="75000"/>
                    <a:lumOff val="25000"/>
                  </a:schemeClr>
                </a:solidFill>
                <a:effectLst/>
                <a:latin typeface="Times New Roman" panose="02020603050405020304" pitchFamily="18" charset="0"/>
                <a:cs typeface="Times New Roman" panose="02020603050405020304" pitchFamily="18" charset="0"/>
              </a:rPr>
              <a:t>To enhance the game logic, I conducted tests by playing against the bot myself, which allowed me to validate the rules and ensure a consistent user experience. Regarding the custom keyboard, I added an automatic error message function to notify the user whenever they attempted to select an option not available on the bot-generated keyboard. This improvement enhances interaction and ensures a more intuitive bot usage.</a:t>
            </a:r>
          </a:p>
        </p:txBody>
      </p:sp>
      <p:sp>
        <p:nvSpPr>
          <p:cNvPr id="3" name="Slide Number Placeholder 2">
            <a:extLst>
              <a:ext uri="{FF2B5EF4-FFF2-40B4-BE49-F238E27FC236}">
                <a16:creationId xmlns:a16="http://schemas.microsoft.com/office/drawing/2014/main" id="{CC045958-9289-1C29-725C-47D2A9BCA2BC}"/>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565806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6DFBE54E-A701-4039-AC57-CF06B37CC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Freeform 5">
            <a:extLst>
              <a:ext uri="{FF2B5EF4-FFF2-40B4-BE49-F238E27FC236}">
                <a16:creationId xmlns:a16="http://schemas.microsoft.com/office/drawing/2014/main" id="{D33A9890-FE1F-4F08-8EF4-FD2B43954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pic>
        <p:nvPicPr>
          <p:cNvPr id="5" name="Content Placeholder 4">
            <a:extLst>
              <a:ext uri="{FF2B5EF4-FFF2-40B4-BE49-F238E27FC236}">
                <a16:creationId xmlns:a16="http://schemas.microsoft.com/office/drawing/2014/main" id="{FAB13962-5ED8-4C38-5325-67494CA8F5AA}"/>
              </a:ext>
            </a:extLst>
          </p:cNvPr>
          <p:cNvPicPr>
            <a:picLocks noGrp="1" noChangeAspect="1"/>
          </p:cNvPicPr>
          <p:nvPr>
            <p:ph idx="1"/>
          </p:nvPr>
        </p:nvPicPr>
        <p:blipFill>
          <a:blip r:embed="rId3">
            <a:duotone>
              <a:prstClr val="black"/>
              <a:schemeClr val="accent5">
                <a:tint val="45000"/>
                <a:satMod val="400000"/>
              </a:schemeClr>
            </a:duotone>
            <a:alphaModFix amt="25000"/>
          </a:blip>
          <a:srcRect r="9090" b="25630"/>
          <a:stretch/>
        </p:blipFill>
        <p:spPr>
          <a:xfrm>
            <a:off x="474133" y="474134"/>
            <a:ext cx="11243734" cy="5909733"/>
          </a:xfrm>
          <a:prstGeom prst="rect">
            <a:avLst/>
          </a:prstGeom>
        </p:spPr>
      </p:pic>
      <p:sp>
        <p:nvSpPr>
          <p:cNvPr id="2" name="Title 1">
            <a:extLst>
              <a:ext uri="{FF2B5EF4-FFF2-40B4-BE49-F238E27FC236}">
                <a16:creationId xmlns:a16="http://schemas.microsoft.com/office/drawing/2014/main" id="{1FCECFE0-0EED-9B71-E0E3-3705A7E08931}"/>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nSpc>
                <a:spcPct val="90000"/>
              </a:lnSpc>
            </a:pPr>
            <a:r>
              <a:rPr lang="en-US" sz="2800" b="0" i="0" u="none" strike="noStrike" dirty="0">
                <a:solidFill>
                  <a:schemeClr val="tx1"/>
                </a:solidFill>
                <a:effectLst/>
                <a:latin typeface="Times New Roman" panose="02020603050405020304" pitchFamily="18" charset="0"/>
                <a:cs typeface="Times New Roman" panose="02020603050405020304" pitchFamily="18" charset="0"/>
              </a:rPr>
              <a:t>Conclusion </a:t>
            </a:r>
            <a:endParaRPr lang="en-US" sz="2800" dirty="0">
              <a:solidFill>
                <a:srgbClr val="FFFFFF"/>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92515798-C8A3-40E7-A830-82681C81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81A6CC7F-BA6E-5A12-EE2E-43444870CF2C}"/>
              </a:ext>
            </a:extLst>
          </p:cNvPr>
          <p:cNvSpPr>
            <a:spLocks noGrp="1"/>
          </p:cNvSpPr>
          <p:nvPr>
            <p:ph type="body" sz="half" idx="2"/>
          </p:nvPr>
        </p:nvSpPr>
        <p:spPr>
          <a:xfrm>
            <a:off x="1154954" y="1820333"/>
            <a:ext cx="8825659" cy="4199467"/>
          </a:xfrm>
        </p:spPr>
        <p:txBody>
          <a:bodyPr vert="horz" lIns="91440" tIns="45720" rIns="91440" bIns="45720" rtlCol="0" anchor="ctr">
            <a:normAutofit/>
          </a:bodyPr>
          <a:lstStyle/>
          <a:p>
            <a:pPr>
              <a:buFont typeface="Wingdings 3" charset="2"/>
              <a:buChar char=""/>
            </a:pPr>
            <a:r>
              <a:rPr lang="en-US" dirty="0">
                <a:solidFill>
                  <a:srgbClr val="FFFFFF"/>
                </a:solidFill>
                <a:latin typeface="Times New Roman" panose="02020603050405020304" pitchFamily="18" charset="0"/>
                <a:cs typeface="Times New Roman" panose="02020603050405020304" pitchFamily="18" charset="0"/>
              </a:rPr>
              <a:t>Developing this Telegram bot for the "Rock, Scissors, Paper" game offered valuable insights into both the practical and conceptual aspects of creating interactive applications. Throughout the project, I strengthened my understanding of Telegram's Bot API, particularly in handling user inputs and managing custom keyboards to enhance the user experience. Designing the game’s logic within the context of bot interactions honed my skills in implementing conditional logic and response handling, ensuring a smooth and engaging user experience. </a:t>
            </a:r>
          </a:p>
          <a:p>
            <a:pPr>
              <a:buFont typeface="Wingdings 3" charset="2"/>
              <a:buChar char=""/>
            </a:pPr>
            <a:endParaRPr lang="en-US" dirty="0">
              <a:solidFill>
                <a:srgbClr val="FFFFFF"/>
              </a:solidFill>
              <a:latin typeface="Times New Roman" panose="02020603050405020304" pitchFamily="18" charset="0"/>
              <a:cs typeface="Times New Roman" panose="02020603050405020304" pitchFamily="18" charset="0"/>
            </a:endParaRPr>
          </a:p>
          <a:p>
            <a:pPr>
              <a:buFont typeface="Wingdings 3" charset="2"/>
              <a:buChar char=""/>
            </a:pPr>
            <a:r>
              <a:rPr lang="en-US" dirty="0">
                <a:solidFill>
                  <a:srgbClr val="FFFFFF"/>
                </a:solidFill>
                <a:latin typeface="Times New Roman" panose="02020603050405020304" pitchFamily="18" charset="0"/>
                <a:cs typeface="Times New Roman" panose="02020603050405020304" pitchFamily="18" charset="0"/>
              </a:rPr>
              <a:t>One of the most rewarding aspects was learning to anticipate user behavior and handling errors gracefully when inputs deviated from expected responses. This project underscored the importance of robust input validation in interactive applications, an essential skill for any developer working with user-facing technologies.</a:t>
            </a:r>
          </a:p>
          <a:p>
            <a:pPr>
              <a:buFont typeface="Wingdings 3" charset="2"/>
              <a:buChar char=""/>
            </a:pPr>
            <a:endParaRPr lang="en-US" dirty="0">
              <a:solidFill>
                <a:srgbClr val="FFFFFF"/>
              </a:solidFill>
              <a:latin typeface="Times New Roman" panose="02020603050405020304" pitchFamily="18" charset="0"/>
              <a:cs typeface="Times New Roman" panose="02020603050405020304" pitchFamily="18" charset="0"/>
            </a:endParaRPr>
          </a:p>
          <a:p>
            <a:pPr>
              <a:buFont typeface="Wingdings 3" charset="2"/>
              <a:buChar char=""/>
            </a:pPr>
            <a:r>
              <a:rPr lang="en-US" dirty="0">
                <a:solidFill>
                  <a:srgbClr val="FFFFFF"/>
                </a:solidFill>
                <a:latin typeface="Times New Roman" panose="02020603050405020304" pitchFamily="18" charset="0"/>
                <a:cs typeface="Times New Roman" panose="02020603050405020304" pitchFamily="18" charset="0"/>
              </a:rPr>
              <a:t>Looking ahead, I see several promising enhancements to enrich this project further. Future improvements could include adding a scoring system to track user performance over multiple rounds, implementing game statistics, or even introducing new game modes to diversify the bot’s offerings. Additionally, I’m considering integrating this bot into a web or mobile platform, making it accessible across various mediums. This project has laid a solid foundation, and I’m excited to explore its potential for further development.</a:t>
            </a:r>
          </a:p>
        </p:txBody>
      </p:sp>
      <p:sp>
        <p:nvSpPr>
          <p:cNvPr id="3" name="Slide Number Placeholder 2">
            <a:extLst>
              <a:ext uri="{FF2B5EF4-FFF2-40B4-BE49-F238E27FC236}">
                <a16:creationId xmlns:a16="http://schemas.microsoft.com/office/drawing/2014/main" id="{516B6587-6283-C04D-6D9D-95D932E268B1}"/>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336034491"/>
      </p:ext>
    </p:extLst>
  </p:cSld>
  <p:clrMapOvr>
    <a:overrideClrMapping bg1="dk1" tx1="lt1" bg2="dk2" tx2="lt2" accent1="accent1" accent2="accent2" accent3="accent3" accent4="accent4" accent5="accent5" accent6="accent6" hlink="hlink" folHlink="folHlink"/>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27283" y="185788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pic>
        <p:nvPicPr>
          <p:cNvPr id="5" name="Content Placeholder 4">
            <a:extLst>
              <a:ext uri="{FF2B5EF4-FFF2-40B4-BE49-F238E27FC236}">
                <a16:creationId xmlns:a16="http://schemas.microsoft.com/office/drawing/2014/main" id="{4F6322CC-F125-B801-6B64-EB6D72E43013}"/>
              </a:ext>
            </a:extLst>
          </p:cNvPr>
          <p:cNvPicPr>
            <a:picLocks noGrp="1" noChangeAspect="1"/>
          </p:cNvPicPr>
          <p:nvPr>
            <p:ph idx="1"/>
          </p:nvPr>
        </p:nvPicPr>
        <p:blipFill>
          <a:blip r:embed="rId3"/>
          <a:srcRect l="1180" r="937" b="-1"/>
          <a:stretch/>
        </p:blipFill>
        <p:spPr>
          <a:xfrm>
            <a:off x="423337" y="402166"/>
            <a:ext cx="4932951" cy="6053670"/>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2" name="Title 1">
            <a:extLst>
              <a:ext uri="{FF2B5EF4-FFF2-40B4-BE49-F238E27FC236}">
                <a16:creationId xmlns:a16="http://schemas.microsoft.com/office/drawing/2014/main" id="{82C4A245-EC93-4CC8-B4D4-45850F41700B}"/>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dirty="0">
                <a:latin typeface="Times New Roman" panose="02020603050405020304" pitchFamily="18" charset="0"/>
                <a:cs typeface="Times New Roman" panose="02020603050405020304" pitchFamily="18" charset="0"/>
              </a:rPr>
              <a:t>Thank You</a:t>
            </a:r>
          </a:p>
        </p:txBody>
      </p:sp>
      <p:sp>
        <p:nvSpPr>
          <p:cNvPr id="20" name="Rectangle 19">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28948C04-BED2-6A58-D53F-85DA6EFB81F5}"/>
              </a:ext>
            </a:extLst>
          </p:cNvPr>
          <p:cNvSpPr>
            <a:spLocks noGrp="1"/>
          </p:cNvSpPr>
          <p:nvPr>
            <p:ph type="body" sz="half" idx="2"/>
          </p:nvPr>
        </p:nvSpPr>
        <p:spPr/>
        <p:txBody>
          <a:bodyPr/>
          <a:lstStyle/>
          <a:p>
            <a:endParaRPr lang="en-NG" dirty="0"/>
          </a:p>
        </p:txBody>
      </p:sp>
      <p:sp>
        <p:nvSpPr>
          <p:cNvPr id="3" name="Slide Number Placeholder 2">
            <a:extLst>
              <a:ext uri="{FF2B5EF4-FFF2-40B4-BE49-F238E27FC236}">
                <a16:creationId xmlns:a16="http://schemas.microsoft.com/office/drawing/2014/main" id="{A4BD7B09-6182-803C-DE1D-043B25C286E8}"/>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5011943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0"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1"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3" name="Rectangle 22">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9"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FC67DA6F-3F88-516D-6BB7-55AA481B4E63}"/>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latin typeface="Times New Roman" panose="02020603050405020304" pitchFamily="18" charset="0"/>
                <a:cs typeface="Times New Roman" panose="02020603050405020304" pitchFamily="18" charset="0"/>
              </a:rPr>
              <a:t>Brief History of Chatbot</a:t>
            </a:r>
          </a:p>
        </p:txBody>
      </p:sp>
      <p:pic>
        <p:nvPicPr>
          <p:cNvPr id="7" name="Content Placeholder 6">
            <a:extLst>
              <a:ext uri="{FF2B5EF4-FFF2-40B4-BE49-F238E27FC236}">
                <a16:creationId xmlns:a16="http://schemas.microsoft.com/office/drawing/2014/main" id="{CD10BAA0-8E13-6B6F-7046-791CC24123CD}"/>
              </a:ext>
            </a:extLst>
          </p:cNvPr>
          <p:cNvPicPr>
            <a:picLocks noGrp="1" noChangeAspect="1"/>
          </p:cNvPicPr>
          <p:nvPr>
            <p:ph idx="1"/>
          </p:nvPr>
        </p:nvPicPr>
        <p:blipFill>
          <a:blip r:embed="rId3"/>
          <a:srcRect l="18525" r="1878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1" name="Rectangle 30">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Oval 32">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Oval 34">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287434F8-F2EE-08EC-AE05-B8630449EA4A}"/>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buFont typeface="Wingdings 3" charset="2"/>
              <a:buChar char=""/>
            </a:pPr>
            <a:r>
              <a:rPr lang="en-US" sz="1800" u="none" strike="noStrike" dirty="0">
                <a:solidFill>
                  <a:srgbClr val="FFFFFF"/>
                </a:solidFill>
                <a:effectLst/>
                <a:latin typeface="Times New Roman" panose="02020603050405020304" pitchFamily="18" charset="0"/>
                <a:cs typeface="Times New Roman" panose="02020603050405020304" pitchFamily="18" charset="0"/>
              </a:rPr>
              <a:t>Chatbots started in 1966 with ELIZA, a simple program simulating a therapist through pattern-matching. In 1972, PARRY added emotional modeling, advancing the realism of chatbot conversations. The 1990s introduced ALICE, using AIML to handle more complex dialogues, followed by SmarterChild in 2001, which brought chatbots to instant messaging. By 2010, Siri launched as Apple’s AI assistant, followed by Alexa and Google Assistant, incorporating voice recognition and machine learning. Today’s chatbots, powered by models like GPT, generate human-like, context-aware responses, marking the height of conversational AI’s evolution.</a:t>
            </a:r>
            <a:endParaRPr lang="en-US" sz="1800" dirty="0">
              <a:solidFill>
                <a:srgbClr val="FFFFFF"/>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010DD32-3A1F-3977-1CCF-209C22B5F180}"/>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23071108"/>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2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Oval 2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Oval 2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46" name="Rectangle 45">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4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5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13" name="Title 1">
            <a:extLst>
              <a:ext uri="{FF2B5EF4-FFF2-40B4-BE49-F238E27FC236}">
                <a16:creationId xmlns:a16="http://schemas.microsoft.com/office/drawing/2014/main" id="{3E4CAA52-E2CF-611D-5C3A-2D567239A738}"/>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latin typeface="Times New Roman" panose="02020603050405020304" pitchFamily="18" charset="0"/>
                <a:cs typeface="Times New Roman" panose="02020603050405020304" pitchFamily="18" charset="0"/>
              </a:rPr>
              <a:t>Introduction to Chatbot and Telegram Bot</a:t>
            </a:r>
          </a:p>
        </p:txBody>
      </p:sp>
      <p:pic>
        <p:nvPicPr>
          <p:cNvPr id="4" name="Content Placeholder 3">
            <a:extLst>
              <a:ext uri="{FF2B5EF4-FFF2-40B4-BE49-F238E27FC236}">
                <a16:creationId xmlns:a16="http://schemas.microsoft.com/office/drawing/2014/main" id="{1751D653-0A1F-9748-E879-F0B600B378B5}"/>
              </a:ext>
            </a:extLst>
          </p:cNvPr>
          <p:cNvPicPr>
            <a:picLocks noGrp="1" noChangeAspect="1"/>
          </p:cNvPicPr>
          <p:nvPr>
            <p:ph idx="1"/>
          </p:nvPr>
        </p:nvPicPr>
        <p:blipFill>
          <a:blip r:embed="rId3"/>
          <a:srcRect l="25453" r="23350"/>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53" name="Rectangle 52">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Oval 54">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Oval 55">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Text Placeholder 5">
            <a:extLst>
              <a:ext uri="{FF2B5EF4-FFF2-40B4-BE49-F238E27FC236}">
                <a16:creationId xmlns:a16="http://schemas.microsoft.com/office/drawing/2014/main" id="{E30FFACB-FED4-52D2-2F59-584C920D9E0C}"/>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buFont typeface="Wingdings 3" charset="2"/>
              <a:buChar char=""/>
            </a:pPr>
            <a:endParaRPr lang="en-US" dirty="0">
              <a:solidFill>
                <a:srgbClr val="FFFFFF"/>
              </a:solidFill>
            </a:endParaRPr>
          </a:p>
          <a:p>
            <a:pPr>
              <a:buFont typeface="Wingdings 3" charset="2"/>
              <a:buChar char=""/>
            </a:pPr>
            <a:r>
              <a:rPr lang="en-US" sz="1800" dirty="0">
                <a:solidFill>
                  <a:srgbClr val="FFFFFF"/>
                </a:solidFill>
                <a:latin typeface="Times New Roman" panose="02020603050405020304" pitchFamily="18" charset="0"/>
                <a:cs typeface="Times New Roman" panose="02020603050405020304" pitchFamily="18" charset="0"/>
              </a:rPr>
              <a:t>What is a ChatBot</a:t>
            </a:r>
          </a:p>
          <a:p>
            <a:pPr>
              <a:buFont typeface="Wingdings 3" charset="2"/>
              <a:buChar char=""/>
            </a:pPr>
            <a:r>
              <a:rPr lang="en-US" sz="1800" dirty="0">
                <a:solidFill>
                  <a:srgbClr val="FFFFFF"/>
                </a:solidFill>
                <a:latin typeface="Times New Roman" panose="02020603050405020304" pitchFamily="18" charset="0"/>
                <a:cs typeface="Times New Roman" panose="02020603050405020304" pitchFamily="18" charset="0"/>
              </a:rPr>
              <a:t>CHATBOT: </a:t>
            </a:r>
            <a:r>
              <a:rPr lang="en-US" sz="1800" u="none" strike="noStrike" dirty="0">
                <a:solidFill>
                  <a:srgbClr val="FFFFFF"/>
                </a:solidFill>
                <a:effectLst/>
                <a:latin typeface="Times New Roman" panose="02020603050405020304" pitchFamily="18" charset="0"/>
                <a:cs typeface="Times New Roman" panose="02020603050405020304" pitchFamily="18" charset="0"/>
              </a:rPr>
              <a:t>A chatbot is software designed to simulate conversation with human users. </a:t>
            </a:r>
          </a:p>
          <a:p>
            <a:pPr>
              <a:buFont typeface="Wingdings 3" charset="2"/>
              <a:buChar char=""/>
            </a:pPr>
            <a:r>
              <a:rPr lang="en-US" sz="1800" dirty="0">
                <a:solidFill>
                  <a:srgbClr val="FFFFFF"/>
                </a:solidFill>
                <a:latin typeface="Times New Roman" panose="02020603050405020304" pitchFamily="18" charset="0"/>
                <a:cs typeface="Times New Roman" panose="02020603050405020304" pitchFamily="18" charset="0"/>
              </a:rPr>
              <a:t>What is a Telegram Bot?</a:t>
            </a:r>
          </a:p>
          <a:p>
            <a:pPr>
              <a:buFont typeface="Wingdings 3" charset="2"/>
              <a:buChar char=""/>
            </a:pPr>
            <a:r>
              <a:rPr lang="en-US" sz="1800" u="none" strike="noStrike" dirty="0">
                <a:solidFill>
                  <a:srgbClr val="FFFFFF"/>
                </a:solidFill>
                <a:effectLst/>
                <a:latin typeface="Times New Roman" panose="02020603050405020304" pitchFamily="18" charset="0"/>
                <a:cs typeface="Times New Roman" panose="02020603050405020304" pitchFamily="18" charset="0"/>
              </a:rPr>
              <a:t>A Telegram bot is a specialized chatbot built to operate within Telegram. It uses the Telegram Bot API to interact with users on Telegram through messages, commands, and various media (images, files, etc.).</a:t>
            </a:r>
          </a:p>
          <a:p>
            <a:pPr>
              <a:buFont typeface="Wingdings 3" charset="2"/>
              <a:buChar char=""/>
            </a:pPr>
            <a:endParaRPr lang="en-US" dirty="0">
              <a:solidFill>
                <a:srgbClr val="FFFFFF"/>
              </a:solidFill>
            </a:endParaRPr>
          </a:p>
        </p:txBody>
      </p:sp>
      <p:sp>
        <p:nvSpPr>
          <p:cNvPr id="2" name="Slide Number Placeholder 1">
            <a:extLst>
              <a:ext uri="{FF2B5EF4-FFF2-40B4-BE49-F238E27FC236}">
                <a16:creationId xmlns:a16="http://schemas.microsoft.com/office/drawing/2014/main" id="{9BA34373-ABA0-6D13-19CB-423EA5604C04}"/>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67194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Oval 1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5" name="Rectangle 2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2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3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F032AD69-3D93-5729-B3BE-3B8BF81CC67B}"/>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latin typeface="Times New Roman" panose="02020603050405020304" pitchFamily="18" charset="0"/>
                <a:cs typeface="Times New Roman" panose="02020603050405020304" pitchFamily="18" charset="0"/>
              </a:rPr>
              <a:t>Technology Behind The Creation Of Chatbots</a:t>
            </a:r>
          </a:p>
        </p:txBody>
      </p:sp>
      <p:pic>
        <p:nvPicPr>
          <p:cNvPr id="9" name="Content Placeholder 8">
            <a:extLst>
              <a:ext uri="{FF2B5EF4-FFF2-40B4-BE49-F238E27FC236}">
                <a16:creationId xmlns:a16="http://schemas.microsoft.com/office/drawing/2014/main" id="{019DB676-3853-4947-2374-219AF3CDE25F}"/>
              </a:ext>
            </a:extLst>
          </p:cNvPr>
          <p:cNvPicPr>
            <a:picLocks noGrp="1" noChangeAspect="1"/>
          </p:cNvPicPr>
          <p:nvPr>
            <p:ph idx="1"/>
          </p:nvPr>
        </p:nvPicPr>
        <p:blipFill>
          <a:blip r:embed="rId3"/>
          <a:srcRect l="26362" r="25785"/>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3" name="Rectangle 32">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Oval 34">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Oval 36">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7D9FEC56-FBCB-0CB6-C4A7-D07224B34ABF}"/>
              </a:ext>
            </a:extLst>
          </p:cNvPr>
          <p:cNvSpPr>
            <a:spLocks noGrp="1"/>
          </p:cNvSpPr>
          <p:nvPr>
            <p:ph type="body" sz="half" idx="2"/>
          </p:nvPr>
        </p:nvSpPr>
        <p:spPr>
          <a:xfrm>
            <a:off x="639098" y="2418735"/>
            <a:ext cx="6072776" cy="3811740"/>
          </a:xfrm>
        </p:spPr>
        <p:txBody>
          <a:bodyPr vert="horz" lIns="91440" tIns="45720" rIns="91440" bIns="45720" rtlCol="0" anchor="ctr">
            <a:normAutofit fontScale="62500" lnSpcReduction="20000"/>
          </a:bodyPr>
          <a:lstStyle/>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Natural Language Processing (NLP):</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NLP is essential for chatbots to understand user inputs. It breaks down sentences, recognizes intent, and extracts keywords to determine what the user is asking, allowing the chatbot to provide relevant responses.</a:t>
            </a:r>
          </a:p>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Machine Learning (ML):</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ML allows chatbots to learn from past conversations, improving their responses over time. With ML, chatbots can predict user needs based on previous interactions and provide more accurate and helpful </a:t>
            </a:r>
            <a:r>
              <a:rPr lang="en-US" sz="2000" dirty="0" err="1">
                <a:solidFill>
                  <a:srgbClr val="FFFFFF"/>
                </a:solidFill>
                <a:latin typeface="Times New Roman" panose="02020603050405020304" pitchFamily="18" charset="0"/>
                <a:cs typeface="Times New Roman" panose="02020603050405020304" pitchFamily="18" charset="0"/>
              </a:rPr>
              <a:t>aanswers</a:t>
            </a:r>
            <a:r>
              <a:rPr lang="en-US" sz="2000" dirty="0">
                <a:solidFill>
                  <a:srgbClr val="FFFFFF"/>
                </a:solidFill>
                <a:latin typeface="Times New Roman" panose="02020603050405020304" pitchFamily="18" charset="0"/>
                <a:cs typeface="Times New Roman" panose="02020603050405020304" pitchFamily="18" charset="0"/>
              </a:rPr>
              <a:t>, even in complex situations.</a:t>
            </a:r>
          </a:p>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Rule-Based Logic:</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Rule-based systems use pre-defined conditions to guide responses. For example, if a user types "Hi," the chatbot may have a specific programmed response, like "Hello! How can I help you today?" This approach works well for simple tasks but lacks flexibility for broader conversations.</a:t>
            </a:r>
          </a:p>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APIs and Integration:</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Chatbots connect to other systems and data sources through APIs (Application Programming Interfaces). This enables them to pull in information, such as weather data, product details, or user account info, providing richer responses without needing to store everything internally.</a:t>
            </a:r>
          </a:p>
          <a:p>
            <a:pPr>
              <a:lnSpc>
                <a:spcPct val="90000"/>
              </a:lnSpc>
              <a:buFont typeface="Wingdings 3" charset="2"/>
              <a:buChar char=""/>
            </a:pPr>
            <a:r>
              <a:rPr lang="en-US" sz="2000" dirty="0">
                <a:solidFill>
                  <a:srgbClr val="FFFFFF"/>
                </a:solidFill>
                <a:latin typeface="Times New Roman" panose="02020603050405020304" pitchFamily="18" charset="0"/>
                <a:cs typeface="Times New Roman" panose="02020603050405020304" pitchFamily="18" charset="0"/>
              </a:rPr>
              <a:t>User Interface (UI):</a:t>
            </a:r>
            <a:br>
              <a:rPr lang="en-US" sz="2000" dirty="0">
                <a:solidFill>
                  <a:srgbClr val="FFFFFF"/>
                </a:solidFill>
                <a:latin typeface="Times New Roman" panose="02020603050405020304" pitchFamily="18" charset="0"/>
                <a:cs typeface="Times New Roman" panose="02020603050405020304" pitchFamily="18" charset="0"/>
              </a:rPr>
            </a:br>
            <a:r>
              <a:rPr lang="en-US" sz="2000" dirty="0">
                <a:solidFill>
                  <a:srgbClr val="FFFFFF"/>
                </a:solidFill>
                <a:latin typeface="Times New Roman" panose="02020603050405020304" pitchFamily="18" charset="0"/>
                <a:cs typeface="Times New Roman" panose="02020603050405020304" pitchFamily="18" charset="0"/>
              </a:rPr>
              <a:t>Chatbots are designed to work in messaging platforms (like Telegram or WhatsApp) or websites, providing a familiar and accessible interface. They often use buttons, quick replies, and rich text options to make conversations smoother and more engaging.</a:t>
            </a:r>
          </a:p>
          <a:p>
            <a:pPr>
              <a:lnSpc>
                <a:spcPct val="90000"/>
              </a:lnSpc>
              <a:buFont typeface="Wingdings 3" charset="2"/>
              <a:buChar char=""/>
            </a:pPr>
            <a:endParaRPr lang="en-US" sz="1000" dirty="0">
              <a:solidFill>
                <a:srgbClr val="FFFFFF"/>
              </a:solidFill>
            </a:endParaRPr>
          </a:p>
        </p:txBody>
      </p:sp>
      <p:sp>
        <p:nvSpPr>
          <p:cNvPr id="3" name="Slide Number Placeholder 2">
            <a:extLst>
              <a:ext uri="{FF2B5EF4-FFF2-40B4-BE49-F238E27FC236}">
                <a16:creationId xmlns:a16="http://schemas.microsoft.com/office/drawing/2014/main" id="{41834666-52C4-52ED-A83A-37AF36CECE4D}"/>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233094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20">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Oval 21">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Oval 22">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Oval 25">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8"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9"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1" name="Rectangle 3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13FF329-DD57-80A9-57D8-B5DCA6613837}"/>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b="0" i="0" kern="1200" dirty="0">
                <a:solidFill>
                  <a:srgbClr val="EBEBEB"/>
                </a:solidFill>
                <a:latin typeface="Times New Roman" panose="02020603050405020304" pitchFamily="18" charset="0"/>
                <a:cs typeface="Times New Roman" panose="02020603050405020304" pitchFamily="18" charset="0"/>
              </a:rPr>
              <a:t>How to create a bot on Telegram</a:t>
            </a:r>
          </a:p>
        </p:txBody>
      </p:sp>
      <p:sp>
        <p:nvSpPr>
          <p:cNvPr id="15" name="Slide Number Placeholder 14">
            <a:extLst>
              <a:ext uri="{FF2B5EF4-FFF2-40B4-BE49-F238E27FC236}">
                <a16:creationId xmlns:a16="http://schemas.microsoft.com/office/drawing/2014/main" id="{32AC8F22-32B9-DABB-C690-9C7E954C2E8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D57F1E4F-1CFF-5643-939E-217C01CDF565}" type="slidenum">
              <a:rPr lang="en-US">
                <a:solidFill>
                  <a:srgbClr val="FFFFFF"/>
                </a:solidFill>
              </a:rPr>
              <a:pPr>
                <a:spcAft>
                  <a:spcPts val="600"/>
                </a:spcAft>
              </a:pPr>
              <a:t>5</a:t>
            </a:fld>
            <a:endParaRPr lang="en-US">
              <a:solidFill>
                <a:srgbClr val="FFFFFF"/>
              </a:solidFill>
            </a:endParaRPr>
          </a:p>
        </p:txBody>
      </p:sp>
      <p:sp>
        <p:nvSpPr>
          <p:cNvPr id="4" name="Text Placeholder 3">
            <a:extLst>
              <a:ext uri="{FF2B5EF4-FFF2-40B4-BE49-F238E27FC236}">
                <a16:creationId xmlns:a16="http://schemas.microsoft.com/office/drawing/2014/main" id="{B16F3B19-3218-56F5-207D-97C006020AA4}"/>
              </a:ext>
            </a:extLst>
          </p:cNvPr>
          <p:cNvSpPr>
            <a:spLocks noGrp="1"/>
          </p:cNvSpPr>
          <p:nvPr>
            <p:ph type="body" sz="half" idx="2"/>
          </p:nvPr>
        </p:nvSpPr>
        <p:spPr>
          <a:xfrm>
            <a:off x="1154955" y="2603500"/>
            <a:ext cx="3481054" cy="3416300"/>
          </a:xfrm>
        </p:spPr>
        <p:txBody>
          <a:bodyPr vert="horz" lIns="91440" tIns="45720" rIns="91440" bIns="45720" rtlCol="0" anchor="ctr">
            <a:normAutofit/>
          </a:bodyPr>
          <a:lstStyle/>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Install the Telegram App</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Set Up a Telegram Account</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Use @BotFather to Create Your Bot</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 Choose a Name and Username for Your Bot</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Get Your Bot Token</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 Configure Bot Settings (Optional)</a:t>
            </a:r>
          </a:p>
          <a:p>
            <a:pPr marL="285750" indent="-285750">
              <a:lnSpc>
                <a:spcPct val="90000"/>
              </a:lnSpc>
              <a:buFont typeface="Wingdings 3" charset="2"/>
              <a:buChar char=""/>
            </a:pPr>
            <a:r>
              <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rPr>
              <a:t>Set Up a Development Environment</a:t>
            </a:r>
          </a:p>
          <a:p>
            <a:pPr marL="285750" indent="-285750">
              <a:lnSpc>
                <a:spcPct val="90000"/>
              </a:lnSpc>
              <a:buFont typeface="Wingdings 3" charset="2"/>
              <a:buChar char=""/>
            </a:pPr>
            <a:endParaRPr lang="en-US" sz="160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285750" indent="-285750">
              <a:lnSpc>
                <a:spcPct val="90000"/>
              </a:lnSpc>
              <a:buFont typeface="Wingdings 3" charset="2"/>
              <a:buChar char=""/>
            </a:pPr>
            <a:endParaRPr lang="en-US" sz="1600" dirty="0">
              <a:solidFill>
                <a:schemeClr val="tx1">
                  <a:lumMod val="75000"/>
                  <a:lumOff val="25000"/>
                </a:schemeClr>
              </a:solidFill>
            </a:endParaRPr>
          </a:p>
        </p:txBody>
      </p:sp>
      <p:pic>
        <p:nvPicPr>
          <p:cNvPr id="7" name="Content Placeholder 13">
            <a:extLst>
              <a:ext uri="{FF2B5EF4-FFF2-40B4-BE49-F238E27FC236}">
                <a16:creationId xmlns:a16="http://schemas.microsoft.com/office/drawing/2014/main" id="{7F462B59-7204-ACEF-82D0-70BFD99FDCFF}"/>
              </a:ext>
            </a:extLst>
          </p:cNvPr>
          <p:cNvPicPr>
            <a:picLocks noGrp="1" noChangeAspect="1"/>
          </p:cNvPicPr>
          <p:nvPr>
            <p:ph idx="1"/>
          </p:nvPr>
        </p:nvPicPr>
        <p:blipFill>
          <a:blip r:embed="rId3"/>
          <a:stretch>
            <a:fillRect/>
          </a:stretch>
        </p:blipFill>
        <p:spPr>
          <a:xfrm>
            <a:off x="5301146" y="2775951"/>
            <a:ext cx="552642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43418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1" name="Rectangle 5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2" name="Oval 5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Oval 5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Oval 5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Oval 5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Oval 5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5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5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75" name="Rectangle 7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Rectangle 75">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a:p>
        </p:txBody>
      </p:sp>
      <p:sp>
        <p:nvSpPr>
          <p:cNvPr id="77"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78"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 name="Title 1">
            <a:extLst>
              <a:ext uri="{FF2B5EF4-FFF2-40B4-BE49-F238E27FC236}">
                <a16:creationId xmlns:a16="http://schemas.microsoft.com/office/drawing/2014/main" id="{30E60453-4B52-1D68-260B-9F99C8AC9048}"/>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rPr>
              <a:t>Tools Used  For The Project</a:t>
            </a:r>
          </a:p>
        </p:txBody>
      </p:sp>
      <p:pic>
        <p:nvPicPr>
          <p:cNvPr id="20" name="Content Placeholder 19">
            <a:extLst>
              <a:ext uri="{FF2B5EF4-FFF2-40B4-BE49-F238E27FC236}">
                <a16:creationId xmlns:a16="http://schemas.microsoft.com/office/drawing/2014/main" id="{23A19F11-2761-08B0-CAB2-957A41022899}"/>
              </a:ext>
            </a:extLst>
          </p:cNvPr>
          <p:cNvPicPr>
            <a:picLocks noGrp="1" noChangeAspect="1"/>
          </p:cNvPicPr>
          <p:nvPr>
            <p:ph idx="1"/>
          </p:nvPr>
        </p:nvPicPr>
        <p:blipFill>
          <a:blip r:embed="rId3"/>
          <a:srcRect l="3121" r="33770" b="-2"/>
          <a:stretch/>
        </p:blipFill>
        <p:spPr>
          <a:xfrm>
            <a:off x="6673694" y="480060"/>
            <a:ext cx="5030625"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79" name="Rectangle 78">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Oval 79">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Oval 72">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048F8144-ABB4-B635-7535-F42D0914E1F9}"/>
              </a:ext>
            </a:extLst>
          </p:cNvPr>
          <p:cNvSpPr>
            <a:spLocks noGrp="1"/>
          </p:cNvSpPr>
          <p:nvPr>
            <p:ph type="body" sz="half" idx="2"/>
          </p:nvPr>
        </p:nvSpPr>
        <p:spPr>
          <a:xfrm>
            <a:off x="639098" y="2418735"/>
            <a:ext cx="6072776" cy="3811740"/>
          </a:xfrm>
        </p:spPr>
        <p:txBody>
          <a:bodyPr vert="horz" lIns="91440" tIns="45720" rIns="91440" bIns="45720" rtlCol="0" anchor="ctr">
            <a:normAutofit/>
          </a:bodyPr>
          <a:lstStyle/>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Python Programming Language</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Python is the main programming language used to write the bot’s code due to its simplicity and extensive libraries for building bots.</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Telebot Library (PyTelegramBotAPI)</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This library provides a simple interface to the Telegram Bot API, allowing us to handle messages, commands, and interactions with users more efficiently.</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Telegram Bot API</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The API allows the bot to communicate with Telegram’s servers, enabling real-time message exchanges and interaction with users.</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Random Library</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This standard Python library generates random choices in the Rock, Paper, Scissors game.</a:t>
            </a: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Telegram </a:t>
            </a:r>
            <a:r>
              <a:rPr lang="en-US" sz="1100" dirty="0" err="1">
                <a:solidFill>
                  <a:srgbClr val="FFFFFF"/>
                </a:solidFill>
                <a:effectLst/>
                <a:latin typeface="Times New Roman" panose="02020603050405020304" pitchFamily="18" charset="0"/>
                <a:cs typeface="Times New Roman" panose="02020603050405020304" pitchFamily="18" charset="0"/>
              </a:rPr>
              <a:t>Botfather</a:t>
            </a:r>
            <a:endParaRPr lang="en-US" sz="1100" dirty="0">
              <a:solidFill>
                <a:srgbClr val="FFFFFF"/>
              </a:solidFill>
              <a:effectLst/>
              <a:latin typeface="Times New Roman" panose="02020603050405020304" pitchFamily="18" charset="0"/>
              <a:cs typeface="Times New Roman" panose="02020603050405020304" pitchFamily="18" charset="0"/>
            </a:endParaRPr>
          </a:p>
          <a:p>
            <a:pPr>
              <a:lnSpc>
                <a:spcPct val="90000"/>
              </a:lnSpc>
              <a:buFont typeface="Wingdings 3" charset="2"/>
              <a:buChar char=""/>
            </a:pPr>
            <a:r>
              <a:rPr lang="en-US" sz="1100" dirty="0">
                <a:solidFill>
                  <a:srgbClr val="FFFFFF"/>
                </a:solidFill>
                <a:effectLst/>
                <a:latin typeface="Times New Roman" panose="02020603050405020304" pitchFamily="18" charset="0"/>
                <a:cs typeface="Times New Roman" panose="02020603050405020304" pitchFamily="18" charset="0"/>
              </a:rPr>
              <a:t>Purpose: </a:t>
            </a:r>
            <a:r>
              <a:rPr lang="en-US" sz="1100" dirty="0" err="1">
                <a:solidFill>
                  <a:srgbClr val="FFFFFF"/>
                </a:solidFill>
                <a:effectLst/>
                <a:latin typeface="Times New Roman" panose="02020603050405020304" pitchFamily="18" charset="0"/>
                <a:cs typeface="Times New Roman" panose="02020603050405020304" pitchFamily="18" charset="0"/>
              </a:rPr>
              <a:t>Botfather</a:t>
            </a:r>
            <a:r>
              <a:rPr lang="en-US" sz="1100" dirty="0">
                <a:solidFill>
                  <a:srgbClr val="FFFFFF"/>
                </a:solidFill>
                <a:effectLst/>
                <a:latin typeface="Times New Roman" panose="02020603050405020304" pitchFamily="18" charset="0"/>
                <a:cs typeface="Times New Roman" panose="02020603050405020304" pitchFamily="18" charset="0"/>
              </a:rPr>
              <a:t> is a tool within Telegram used to create new bots and obtain the unique bot token required for authorization.</a:t>
            </a:r>
          </a:p>
          <a:p>
            <a:pPr>
              <a:lnSpc>
                <a:spcPct val="90000"/>
              </a:lnSpc>
              <a:buFont typeface="Wingdings 3" charset="2"/>
              <a:buChar char=""/>
            </a:pPr>
            <a:endParaRPr lang="en-US" sz="1100" dirty="0">
              <a:solidFill>
                <a:srgbClr val="FFFFFF"/>
              </a:solidFill>
            </a:endParaRPr>
          </a:p>
        </p:txBody>
      </p:sp>
      <p:sp>
        <p:nvSpPr>
          <p:cNvPr id="3" name="Slide Number Placeholder 2">
            <a:extLst>
              <a:ext uri="{FF2B5EF4-FFF2-40B4-BE49-F238E27FC236}">
                <a16:creationId xmlns:a16="http://schemas.microsoft.com/office/drawing/2014/main" id="{B29AE0E7-7516-D698-EEBC-CDC188B44EE0}"/>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265730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5">
            <a:extLst>
              <a:ext uri="{FF2B5EF4-FFF2-40B4-BE49-F238E27FC236}">
                <a16:creationId xmlns:a16="http://schemas.microsoft.com/office/drawing/2014/main" id="{0FB2F7FC-2C92-0A3E-506C-D59BC4FFA4C0}"/>
              </a:ext>
            </a:extLst>
          </p:cNvPr>
          <p:cNvPicPr>
            <a:picLocks noGrp="1" noChangeAspect="1"/>
          </p:cNvPicPr>
          <p:nvPr>
            <p:ph idx="1"/>
          </p:nvPr>
        </p:nvPicPr>
        <p:blipFill>
          <a:blip r:embed="rId2"/>
          <a:stretch>
            <a:fillRect/>
          </a:stretch>
        </p:blipFill>
        <p:spPr>
          <a:xfrm>
            <a:off x="3052443" y="1093223"/>
            <a:ext cx="6182281" cy="4665407"/>
          </a:xfrm>
        </p:spPr>
      </p:pic>
      <p:sp>
        <p:nvSpPr>
          <p:cNvPr id="7" name="Slide Number Placeholder 6">
            <a:extLst>
              <a:ext uri="{FF2B5EF4-FFF2-40B4-BE49-F238E27FC236}">
                <a16:creationId xmlns:a16="http://schemas.microsoft.com/office/drawing/2014/main" id="{259512DE-571C-8AE2-E54D-F2E227619BAF}"/>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980336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11427CA5-4F57-C9F0-DDFA-658D29B611B3}"/>
              </a:ext>
            </a:extLst>
          </p:cNvPr>
          <p:cNvPicPr>
            <a:picLocks noGrp="1" noChangeAspect="1"/>
          </p:cNvPicPr>
          <p:nvPr>
            <p:ph idx="1"/>
          </p:nvPr>
        </p:nvPicPr>
        <p:blipFill>
          <a:blip r:embed="rId2"/>
          <a:stretch>
            <a:fillRect/>
          </a:stretch>
        </p:blipFill>
        <p:spPr>
          <a:xfrm>
            <a:off x="3352800" y="929218"/>
            <a:ext cx="5486400" cy="4993417"/>
          </a:xfrm>
          <a:prstGeom prst="rect">
            <a:avLst/>
          </a:prstGeom>
        </p:spPr>
      </p:pic>
      <p:sp>
        <p:nvSpPr>
          <p:cNvPr id="2" name="Slide Number Placeholder 1">
            <a:extLst>
              <a:ext uri="{FF2B5EF4-FFF2-40B4-BE49-F238E27FC236}">
                <a16:creationId xmlns:a16="http://schemas.microsoft.com/office/drawing/2014/main" id="{840BB2AB-8D4B-5F15-7605-A2D47F49326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459890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7DDA4438-D2F1-EC8A-4F29-91B942460A06}"/>
              </a:ext>
            </a:extLst>
          </p:cNvPr>
          <p:cNvPicPr>
            <a:picLocks noGrp="1" noChangeAspect="1"/>
          </p:cNvPicPr>
          <p:nvPr>
            <p:ph idx="1"/>
          </p:nvPr>
        </p:nvPicPr>
        <p:blipFill>
          <a:blip r:embed="rId2"/>
          <a:stretch>
            <a:fillRect/>
          </a:stretch>
        </p:blipFill>
        <p:spPr>
          <a:xfrm>
            <a:off x="1134150" y="1284394"/>
            <a:ext cx="10018867" cy="4283066"/>
          </a:xfrm>
          <a:prstGeom prst="rect">
            <a:avLst/>
          </a:prstGeom>
        </p:spPr>
      </p:pic>
      <p:sp>
        <p:nvSpPr>
          <p:cNvPr id="2" name="Slide Number Placeholder 1">
            <a:extLst>
              <a:ext uri="{FF2B5EF4-FFF2-40B4-BE49-F238E27FC236}">
                <a16:creationId xmlns:a16="http://schemas.microsoft.com/office/drawing/2014/main" id="{4E610920-EF9D-E90C-69EE-FAA0BF8EE09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6684965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AF4CCF4-D450-4896-9D26-824C258C6A9C}">
  <ds:schemaRefs>
    <ds:schemaRef ds:uri="http://schemas.microsoft.com/sharepoint/v3/contenttype/forms"/>
  </ds:schemaRefs>
</ds:datastoreItem>
</file>

<file path=customXml/itemProps2.xml><?xml version="1.0" encoding="utf-8"?>
<ds:datastoreItem xmlns:ds="http://schemas.openxmlformats.org/officeDocument/2006/customXml" ds:itemID="{100F07EC-B350-49E7-B6F3-FED47ED1C917}">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89EDE6-EADC-4C51-A618-17CCFAE3C12F}">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TF16411250</Template>
  <TotalTime>0</TotalTime>
  <Words>983</Words>
  <Application>Microsoft Macintosh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Times New Roman</vt:lpstr>
      <vt:lpstr>Wingdings 3</vt:lpstr>
      <vt:lpstr>Ion Boardroom</vt:lpstr>
      <vt:lpstr>The Beauty of AI:Chatbot</vt:lpstr>
      <vt:lpstr>Brief History of Chatbot</vt:lpstr>
      <vt:lpstr>Introduction to Chatbot and Telegram Bot</vt:lpstr>
      <vt:lpstr>Technology Behind The Creation Of Chatbots</vt:lpstr>
      <vt:lpstr>How to create a bot on Telegram</vt:lpstr>
      <vt:lpstr>Tools Used  For The Project</vt:lpstr>
      <vt:lpstr>PowerPoint Presentation</vt:lpstr>
      <vt:lpstr>PowerPoint Presentation</vt:lpstr>
      <vt:lpstr>PowerPoint Presentation</vt:lpstr>
      <vt:lpstr>PowerPoint Presentation</vt:lpstr>
      <vt:lpstr>Challenges Faced During Code Development </vt:lpstr>
      <vt:lpstr>Improvements Made To The Code</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Beauty of AI:Chatbot</dc:title>
  <dc:creator/>
  <cp:lastModifiedBy>Вакама Юджения Ибимина</cp:lastModifiedBy>
  <cp:revision>11</cp:revision>
  <dcterms:created xsi:type="dcterms:W3CDTF">2019-07-14T15:57:29Z</dcterms:created>
  <dcterms:modified xsi:type="dcterms:W3CDTF">2025-04-02T13:10:03Z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